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4"/>
  </p:notesMasterIdLst>
  <p:handoutMasterIdLst>
    <p:handoutMasterId r:id="rId25"/>
  </p:handoutMasterIdLst>
  <p:sldIdLst>
    <p:sldId id="256" r:id="rId5"/>
    <p:sldId id="265" r:id="rId6"/>
    <p:sldId id="262" r:id="rId7"/>
    <p:sldId id="281" r:id="rId8"/>
    <p:sldId id="282" r:id="rId9"/>
    <p:sldId id="283" r:id="rId10"/>
    <p:sldId id="267" r:id="rId11"/>
    <p:sldId id="268" r:id="rId12"/>
    <p:sldId id="269" r:id="rId13"/>
    <p:sldId id="271" r:id="rId14"/>
    <p:sldId id="272" r:id="rId15"/>
    <p:sldId id="284" r:id="rId16"/>
    <p:sldId id="273" r:id="rId17"/>
    <p:sldId id="286" r:id="rId18"/>
    <p:sldId id="274" r:id="rId19"/>
    <p:sldId id="287" r:id="rId20"/>
    <p:sldId id="275" r:id="rId21"/>
    <p:sldId id="288" r:id="rId22"/>
    <p:sldId id="289" r:id="rId23"/>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105" d="100"/>
          <a:sy n="105" d="100"/>
        </p:scale>
        <p:origin x="173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29/08/2022</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29/08/2022</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2"/>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3" y="2"/>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2"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2"/>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3" y="2"/>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7"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8"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8/29/2022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7" y="2"/>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le architect working on construction plans"/>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r="4596"/>
          <a:stretch/>
        </p:blipFill>
        <p:spPr bwMode="auto">
          <a:xfrm>
            <a:off x="2455" y="-42786"/>
            <a:ext cx="9141545" cy="69007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91"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3" y="3429000"/>
            <a:ext cx="5626239" cy="1090938"/>
          </a:xfrm>
        </p:spPr>
        <p:txBody>
          <a:bodyPr anchor="b">
            <a:normAutofit fontScale="90000"/>
          </a:bodyPr>
          <a:lstStyle/>
          <a:p>
            <a:pPr algn="l"/>
            <a:r>
              <a:rPr lang="en-GB" sz="5300" dirty="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25144"/>
            <a:ext cx="5626238" cy="774186"/>
          </a:xfrm>
        </p:spPr>
        <p:txBody>
          <a:bodyPr anchor="t">
            <a:normAutofit/>
          </a:bodyPr>
          <a:lstStyle/>
          <a:p>
            <a:r>
              <a:rPr lang="en-GB" sz="2000" dirty="0">
                <a:solidFill>
                  <a:srgbClr val="FFFFFF"/>
                </a:solidFill>
              </a:rPr>
              <a:t>Graphic Types and Techniques</a:t>
            </a:r>
          </a:p>
          <a:p>
            <a:r>
              <a:rPr lang="en-GB" sz="2000" dirty="0">
                <a:solidFill>
                  <a:srgbClr val="FFFFFF"/>
                </a:solidFill>
              </a:rPr>
              <a:t>Audiences, Purpose and Benefits</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3"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chemeClr val="tx1"/>
                </a:solidFill>
              </a:rPr>
              <a:t>Manual sketching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10000"/>
          </a:bodyPr>
          <a:lstStyle/>
          <a:p>
            <a:pPr marL="0" indent="0">
              <a:buNone/>
            </a:pPr>
            <a:r>
              <a:rPr lang="en-US" sz="2400" b="1" dirty="0"/>
              <a:t>AUDIENCE:  </a:t>
            </a:r>
          </a:p>
          <a:p>
            <a:pPr lvl="1">
              <a:buFont typeface="Arial" panose="020B0604020202020204" pitchFamily="34" charset="0"/>
              <a:buChar char="•"/>
            </a:pPr>
            <a:r>
              <a:rPr lang="en-US" sz="2400" dirty="0"/>
              <a:t>Designers</a:t>
            </a:r>
          </a:p>
          <a:p>
            <a:pPr lvl="1">
              <a:buFont typeface="Arial" panose="020B0604020202020204" pitchFamily="34" charset="0"/>
              <a:buChar char="•"/>
            </a:pPr>
            <a:r>
              <a:rPr lang="en-US" sz="2400" dirty="0"/>
              <a:t>Engineers</a:t>
            </a:r>
          </a:p>
          <a:p>
            <a:pPr lvl="1">
              <a:buFont typeface="Arial" panose="020B0604020202020204" pitchFamily="34" charset="0"/>
              <a:buChar char="•"/>
            </a:pPr>
            <a:r>
              <a:rPr lang="en-US" sz="2400" dirty="0"/>
              <a:t>Joiners</a:t>
            </a:r>
          </a:p>
          <a:p>
            <a:pPr lvl="1">
              <a:buFont typeface="Arial" panose="020B0604020202020204" pitchFamily="34" charset="0"/>
              <a:buChar char="•"/>
            </a:pPr>
            <a:r>
              <a:rPr lang="en-US" sz="2400" dirty="0"/>
              <a:t>Clients</a:t>
            </a:r>
            <a:endParaRPr lang="en-GB" sz="2400" b="1" dirty="0"/>
          </a:p>
          <a:p>
            <a:pPr marL="0" indent="0">
              <a:buNone/>
            </a:pPr>
            <a:r>
              <a:rPr lang="en-GB" sz="2400" b="1" dirty="0"/>
              <a:t>BENEFITS:  </a:t>
            </a:r>
          </a:p>
          <a:p>
            <a:pPr marL="0" indent="0">
              <a:buNone/>
            </a:pPr>
            <a:r>
              <a:rPr lang="en-GB" sz="2400" dirty="0"/>
              <a:t>Sketching is a </a:t>
            </a:r>
            <a:r>
              <a:rPr lang="en-GB" sz="2400" b="1" dirty="0"/>
              <a:t>quick and immediate </a:t>
            </a:r>
            <a:r>
              <a:rPr lang="en-GB" sz="2400" dirty="0"/>
              <a:t>process and allows the designer to produce and record a range of solutions quickly.  </a:t>
            </a:r>
          </a:p>
          <a:p>
            <a:pPr marL="0" indent="0">
              <a:buNone/>
            </a:pPr>
            <a:r>
              <a:rPr lang="en-GB" sz="2400" dirty="0"/>
              <a:t>These ideas can then be shown to and discussed with the design team.  If </a:t>
            </a:r>
            <a:r>
              <a:rPr lang="en-GB" sz="2400" b="1" dirty="0"/>
              <a:t>mistakes</a:t>
            </a:r>
            <a:r>
              <a:rPr lang="en-GB" sz="2400" dirty="0"/>
              <a:t> are made during this phase then they are </a:t>
            </a:r>
            <a:r>
              <a:rPr lang="en-GB" sz="2400" b="1" dirty="0"/>
              <a:t>quick and inexpensive to fix.  </a:t>
            </a:r>
          </a:p>
          <a:p>
            <a:pPr marL="0" indent="0">
              <a:buNone/>
            </a:pPr>
            <a:r>
              <a:rPr lang="en-GB" sz="2400" b="1" dirty="0"/>
              <a:t>Creates 2D and pictorial sketches </a:t>
            </a:r>
            <a:r>
              <a:rPr lang="en-GB" sz="2400" dirty="0"/>
              <a:t>which can be scanned and sent to clients or team members. </a:t>
            </a:r>
          </a:p>
          <a:p>
            <a:pPr marL="0" indent="0">
              <a:buNone/>
            </a:pPr>
            <a:endParaRPr lang="en-US" sz="2400" dirty="0"/>
          </a:p>
        </p:txBody>
      </p:sp>
      <p:pic>
        <p:nvPicPr>
          <p:cNvPr id="5122" name="Picture 2" descr="https://steemitimages.com/640x0/https:/i.ytimg.com/vi/xrgrZD6gTi8/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550956"/>
            <a:ext cx="4101411" cy="230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0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chemeClr val="tx1"/>
                </a:solidFill>
              </a:rPr>
              <a:t>illustrations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PURPOSE:  </a:t>
            </a:r>
          </a:p>
          <a:p>
            <a:pPr marL="0" indent="0">
              <a:buNone/>
            </a:pPr>
            <a:r>
              <a:rPr lang="en-GB" sz="2400" dirty="0"/>
              <a:t>Illustrations are used to share design ideas with Clients.  </a:t>
            </a:r>
          </a:p>
          <a:p>
            <a:pPr marL="0" indent="0">
              <a:buNone/>
            </a:pPr>
            <a:r>
              <a:rPr lang="en-GB" sz="2400" dirty="0"/>
              <a:t>These </a:t>
            </a:r>
            <a:r>
              <a:rPr lang="en-GB" sz="2400" b="1" dirty="0"/>
              <a:t>promotional graphics </a:t>
            </a:r>
            <a:r>
              <a:rPr lang="en-GB" sz="2400" dirty="0"/>
              <a:t>use </a:t>
            </a:r>
            <a:r>
              <a:rPr lang="en-GB" sz="2400" b="1" dirty="0"/>
              <a:t>light, shade, texture, materials and environments </a:t>
            </a:r>
            <a:r>
              <a:rPr lang="en-GB" sz="2400" dirty="0"/>
              <a:t>to create </a:t>
            </a:r>
            <a:r>
              <a:rPr lang="en-GB" sz="2400" b="1" dirty="0"/>
              <a:t>realistic renderings</a:t>
            </a:r>
            <a:r>
              <a:rPr lang="en-GB" sz="2400" dirty="0"/>
              <a:t> of products that Clients will be able to visualise and gain an understanding of what the final manufactured product will look like.  </a:t>
            </a:r>
          </a:p>
          <a:p>
            <a:pPr marL="0" indent="0">
              <a:buNone/>
            </a:pPr>
            <a:r>
              <a:rPr lang="en-GB" sz="2400" dirty="0"/>
              <a:t>Illustrations can also be used for </a:t>
            </a:r>
            <a:r>
              <a:rPr lang="en-GB" sz="2400" b="1" dirty="0"/>
              <a:t>promotional materials </a:t>
            </a:r>
            <a:r>
              <a:rPr lang="en-GB" sz="2400" dirty="0"/>
              <a:t>i.e. billboard </a:t>
            </a:r>
            <a:endParaRPr lang="en-US" sz="2400" dirty="0"/>
          </a:p>
        </p:txBody>
      </p:sp>
      <p:pic>
        <p:nvPicPr>
          <p:cNvPr id="9218" name="Picture 2" descr="Product Idea Design Sketching De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781943"/>
            <a:ext cx="4101411" cy="307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07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chemeClr val="tx1"/>
                </a:solidFill>
              </a:rPr>
              <a:t>illustrations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AUDIENCE:</a:t>
            </a:r>
          </a:p>
          <a:p>
            <a:pPr lvl="1">
              <a:buFont typeface="Arial" panose="020B0604020202020204" pitchFamily="34" charset="0"/>
              <a:buChar char="•"/>
            </a:pPr>
            <a:r>
              <a:rPr lang="en-GB" sz="2400" dirty="0"/>
              <a:t>Clients</a:t>
            </a:r>
          </a:p>
          <a:p>
            <a:pPr lvl="1">
              <a:buFont typeface="Arial" panose="020B0604020202020204" pitchFamily="34" charset="0"/>
              <a:buChar char="•"/>
            </a:pPr>
            <a:r>
              <a:rPr lang="en-GB" sz="2400" dirty="0"/>
              <a:t>Customers</a:t>
            </a:r>
          </a:p>
          <a:p>
            <a:pPr lvl="1">
              <a:buFont typeface="Arial" panose="020B0604020202020204" pitchFamily="34" charset="0"/>
              <a:buChar char="•"/>
            </a:pPr>
            <a:r>
              <a:rPr lang="en-GB" sz="2400" dirty="0"/>
              <a:t>Design team</a:t>
            </a:r>
          </a:p>
          <a:p>
            <a:pPr lvl="1">
              <a:buFont typeface="Arial" panose="020B0604020202020204" pitchFamily="34" charset="0"/>
              <a:buChar char="•"/>
            </a:pPr>
            <a:endParaRPr lang="en-GB" sz="2400" dirty="0"/>
          </a:p>
          <a:p>
            <a:pPr marL="0" indent="0">
              <a:buNone/>
            </a:pPr>
            <a:r>
              <a:rPr lang="en-GB" sz="2400" b="1" dirty="0"/>
              <a:t>BENEFITS:  </a:t>
            </a:r>
          </a:p>
          <a:p>
            <a:pPr marL="0" indent="0">
              <a:buNone/>
            </a:pPr>
            <a:r>
              <a:rPr lang="en-GB" sz="2400" dirty="0"/>
              <a:t>Final ideas can be shared with clients </a:t>
            </a:r>
            <a:r>
              <a:rPr lang="en-GB" sz="2400" b="1" dirty="0"/>
              <a:t>without the expensive cost of creating a prototype</a:t>
            </a:r>
            <a:r>
              <a:rPr lang="en-GB" sz="2400" dirty="0"/>
              <a:t>.  </a:t>
            </a:r>
          </a:p>
          <a:p>
            <a:pPr marL="0" indent="0">
              <a:buNone/>
            </a:pPr>
            <a:r>
              <a:rPr lang="en-GB" sz="2400" dirty="0"/>
              <a:t>Files are easily </a:t>
            </a:r>
            <a:r>
              <a:rPr lang="en-GB" sz="2400" b="1" dirty="0"/>
              <a:t>sent digitally</a:t>
            </a:r>
            <a:r>
              <a:rPr lang="en-GB" sz="2400" dirty="0"/>
              <a:t>.  </a:t>
            </a:r>
          </a:p>
          <a:p>
            <a:pPr marL="0" indent="0">
              <a:buNone/>
            </a:pPr>
            <a:r>
              <a:rPr lang="en-GB" sz="2400" dirty="0"/>
              <a:t>Products can be </a:t>
            </a:r>
            <a:r>
              <a:rPr lang="en-GB" sz="2400" b="1" dirty="0"/>
              <a:t>visualised in a range of environments and lighting conditions </a:t>
            </a:r>
            <a:r>
              <a:rPr lang="en-GB" sz="2400" dirty="0"/>
              <a:t>without the expense of photographing a prototype in numerous locations.</a:t>
            </a:r>
          </a:p>
          <a:p>
            <a:pPr lvl="1">
              <a:buFont typeface="Arial" panose="020B0604020202020204" pitchFamily="34" charset="0"/>
              <a:buChar char="•"/>
            </a:pPr>
            <a:endParaRPr lang="en-GB" sz="2400" dirty="0"/>
          </a:p>
        </p:txBody>
      </p:sp>
      <p:pic>
        <p:nvPicPr>
          <p:cNvPr id="10242" name="Picture 2" descr="help 3d sketch design or render your produ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756591"/>
            <a:ext cx="4101411" cy="410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2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Cad production drawings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PURPOSE:  </a:t>
            </a:r>
          </a:p>
          <a:p>
            <a:pPr marL="0" indent="0">
              <a:buNone/>
            </a:pPr>
            <a:r>
              <a:rPr lang="en-GB" sz="2400" dirty="0"/>
              <a:t>To allow the product to be manufactured using CAD/CAM.</a:t>
            </a:r>
          </a:p>
          <a:p>
            <a:pPr marL="0" indent="0">
              <a:buNone/>
            </a:pPr>
            <a:endParaRPr lang="en-GB" sz="2400" dirty="0"/>
          </a:p>
          <a:p>
            <a:pPr marL="0" indent="0">
              <a:buNone/>
            </a:pPr>
            <a:r>
              <a:rPr lang="en-GB" sz="2400" b="1" dirty="0"/>
              <a:t>AUDIENCE:  </a:t>
            </a:r>
          </a:p>
          <a:p>
            <a:pPr lvl="1">
              <a:buFont typeface="Arial" panose="020B0604020202020204" pitchFamily="34" charset="0"/>
              <a:buChar char="•"/>
            </a:pPr>
            <a:r>
              <a:rPr lang="en-GB" sz="2400" dirty="0"/>
              <a:t>Engineer</a:t>
            </a:r>
          </a:p>
          <a:p>
            <a:pPr lvl="1">
              <a:buFont typeface="Arial" panose="020B0604020202020204" pitchFamily="34" charset="0"/>
              <a:buChar char="•"/>
            </a:pPr>
            <a:r>
              <a:rPr lang="en-GB" sz="2400" dirty="0"/>
              <a:t>Assembly technician</a:t>
            </a:r>
          </a:p>
          <a:p>
            <a:pPr marL="0" indent="0">
              <a:buNone/>
            </a:pPr>
            <a:endParaRPr lang="en-GB" sz="2400" dirty="0"/>
          </a:p>
        </p:txBody>
      </p:sp>
      <p:pic>
        <p:nvPicPr>
          <p:cNvPr id="6146" name="Picture 2" descr="manufacturing draw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358" y="3394411"/>
            <a:ext cx="4618122" cy="346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0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Cad production drawings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BENEFIT:  </a:t>
            </a:r>
          </a:p>
          <a:p>
            <a:pPr marL="0" indent="0">
              <a:buNone/>
            </a:pPr>
            <a:r>
              <a:rPr lang="en-GB" sz="2400" dirty="0"/>
              <a:t>Can </a:t>
            </a:r>
            <a:r>
              <a:rPr lang="en-GB" sz="2400" b="1" dirty="0"/>
              <a:t>simulate prior to manufacture </a:t>
            </a:r>
            <a:r>
              <a:rPr lang="en-GB" sz="2400" dirty="0"/>
              <a:t>to see if it works/fits together.  </a:t>
            </a:r>
          </a:p>
          <a:p>
            <a:pPr marL="0" indent="0">
              <a:buNone/>
            </a:pPr>
            <a:r>
              <a:rPr lang="en-GB" sz="2400" dirty="0"/>
              <a:t>Easily modified.  </a:t>
            </a:r>
          </a:p>
          <a:p>
            <a:pPr marL="0" indent="0">
              <a:buNone/>
            </a:pPr>
            <a:r>
              <a:rPr lang="en-GB" sz="2400" dirty="0"/>
              <a:t>Can support manufacture through CNC processes: geometric information sent directly to manufacturing machines.  </a:t>
            </a:r>
          </a:p>
          <a:p>
            <a:pPr marL="0" indent="0">
              <a:buNone/>
            </a:pPr>
            <a:r>
              <a:rPr lang="en-GB" sz="2400" dirty="0"/>
              <a:t>Can support rapid prototyped modelling e.g. 3D printing</a:t>
            </a:r>
          </a:p>
        </p:txBody>
      </p:sp>
      <p:pic>
        <p:nvPicPr>
          <p:cNvPr id="7170" name="Picture 2" descr="https://upload.wikimedia.org/wikipedia/commons/thumb/0/03/DIN_69893_hsk_63a_drawing.png/500px-DIN_69893_hsk_63a_draw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142866"/>
            <a:ext cx="4101411" cy="271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3011816" cy="1499616"/>
          </a:xfrm>
        </p:spPr>
        <p:txBody>
          <a:bodyPr>
            <a:normAutofit/>
          </a:bodyPr>
          <a:lstStyle/>
          <a:p>
            <a:r>
              <a:rPr lang="en-GB" dirty="0">
                <a:solidFill>
                  <a:srgbClr val="FFFFFF"/>
                </a:solidFill>
              </a:rPr>
              <a:t>Orthographic projection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PURPOSE:  </a:t>
            </a:r>
          </a:p>
          <a:p>
            <a:pPr marL="0" indent="0">
              <a:buNone/>
            </a:pPr>
            <a:r>
              <a:rPr lang="en-GB" sz="2400" b="1" dirty="0"/>
              <a:t>Representing 3D objects as 2D</a:t>
            </a:r>
            <a:r>
              <a:rPr lang="en-GB" sz="2400" dirty="0"/>
              <a:t>.  It is a </a:t>
            </a:r>
            <a:r>
              <a:rPr lang="en-GB" sz="2400" b="1" dirty="0"/>
              <a:t>universally understood </a:t>
            </a:r>
            <a:r>
              <a:rPr lang="en-GB" sz="2400" dirty="0"/>
              <a:t>drawing method and the application of appropriate </a:t>
            </a:r>
            <a:r>
              <a:rPr lang="en-GB" sz="2400" b="1" dirty="0"/>
              <a:t>drawing standards </a:t>
            </a:r>
            <a:r>
              <a:rPr lang="en-GB" sz="2400" dirty="0"/>
              <a:t>means that the drawing can be readily understood by all users. </a:t>
            </a:r>
          </a:p>
        </p:txBody>
      </p:sp>
      <p:pic>
        <p:nvPicPr>
          <p:cNvPr id="3" name="Picture 2"/>
          <p:cNvPicPr>
            <a:picLocks noChangeAspect="1"/>
          </p:cNvPicPr>
          <p:nvPr/>
        </p:nvPicPr>
        <p:blipFill rotWithShape="1">
          <a:blip r:embed="rId2"/>
          <a:srcRect l="11609" t="14563" r="33759" b="16531"/>
          <a:stretch/>
        </p:blipFill>
        <p:spPr>
          <a:xfrm>
            <a:off x="4717930" y="2996954"/>
            <a:ext cx="3750012" cy="3547309"/>
          </a:xfrm>
          <a:prstGeom prst="rect">
            <a:avLst/>
          </a:prstGeom>
        </p:spPr>
      </p:pic>
    </p:spTree>
    <p:extLst>
      <p:ext uri="{BB962C8B-B14F-4D97-AF65-F5344CB8AC3E}">
        <p14:creationId xmlns:p14="http://schemas.microsoft.com/office/powerpoint/2010/main" val="3259423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3011816" cy="1499616"/>
          </a:xfrm>
        </p:spPr>
        <p:txBody>
          <a:bodyPr>
            <a:normAutofit/>
          </a:bodyPr>
          <a:lstStyle/>
          <a:p>
            <a:r>
              <a:rPr lang="en-GB" dirty="0">
                <a:solidFill>
                  <a:srgbClr val="FFFFFF"/>
                </a:solidFill>
              </a:rPr>
              <a:t>Orthographic projection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US" sz="2400" b="1" dirty="0"/>
              <a:t>AUDIENCE:  </a:t>
            </a:r>
          </a:p>
          <a:p>
            <a:pPr lvl="1">
              <a:buFont typeface="Arial" panose="020B0604020202020204" pitchFamily="34" charset="0"/>
              <a:buChar char="•"/>
            </a:pPr>
            <a:r>
              <a:rPr lang="en-US" sz="2400" dirty="0"/>
              <a:t>Engineer</a:t>
            </a:r>
          </a:p>
          <a:p>
            <a:pPr lvl="1">
              <a:buFont typeface="Arial" panose="020B0604020202020204" pitchFamily="34" charset="0"/>
              <a:buChar char="•"/>
            </a:pPr>
            <a:r>
              <a:rPr lang="en-US" sz="2400" dirty="0"/>
              <a:t>Building Contractor</a:t>
            </a:r>
          </a:p>
          <a:p>
            <a:pPr lvl="1">
              <a:buFont typeface="Arial" panose="020B0604020202020204" pitchFamily="34" charset="0"/>
              <a:buChar char="•"/>
            </a:pPr>
            <a:endParaRPr lang="en-US" sz="2400" dirty="0"/>
          </a:p>
          <a:p>
            <a:pPr marL="128016" lvl="1" indent="0">
              <a:buNone/>
            </a:pPr>
            <a:r>
              <a:rPr lang="en-GB" sz="2400" b="1" dirty="0"/>
              <a:t>BENEFIT:  </a:t>
            </a:r>
          </a:p>
          <a:p>
            <a:pPr marL="128016" lvl="1" indent="0">
              <a:buNone/>
            </a:pPr>
            <a:r>
              <a:rPr lang="en-GB" sz="2400" dirty="0"/>
              <a:t>Can show </a:t>
            </a:r>
            <a:r>
              <a:rPr lang="en-GB" sz="2400" b="1" dirty="0"/>
              <a:t>section/detail views </a:t>
            </a:r>
            <a:r>
              <a:rPr lang="en-GB" sz="2400" dirty="0"/>
              <a:t>for specific requirements or trades.  Shows true shapes of surfaces.  </a:t>
            </a:r>
          </a:p>
          <a:p>
            <a:pPr marL="128016" lvl="1" indent="0">
              <a:buNone/>
            </a:pPr>
            <a:endParaRPr lang="en-GB" sz="2400" dirty="0"/>
          </a:p>
          <a:p>
            <a:pPr marL="128016" lvl="1" indent="0">
              <a:buNone/>
            </a:pPr>
            <a:r>
              <a:rPr lang="en-GB" sz="2400" dirty="0"/>
              <a:t>Always drawn to </a:t>
            </a:r>
            <a:r>
              <a:rPr lang="en-GB" sz="2400" b="1" dirty="0"/>
              <a:t>scale</a:t>
            </a:r>
            <a:r>
              <a:rPr lang="en-GB" sz="2400" dirty="0"/>
              <a:t>.  </a:t>
            </a:r>
          </a:p>
          <a:p>
            <a:pPr marL="128016" lvl="1" indent="0">
              <a:buNone/>
            </a:pPr>
            <a:endParaRPr lang="en-GB" sz="2400" dirty="0"/>
          </a:p>
          <a:p>
            <a:pPr marL="128016" lvl="1" indent="0">
              <a:buNone/>
            </a:pPr>
            <a:r>
              <a:rPr lang="en-GB" sz="2400" dirty="0"/>
              <a:t>Can be easily </a:t>
            </a:r>
            <a:r>
              <a:rPr lang="en-GB" sz="2400" b="1" dirty="0"/>
              <a:t>dimensioned</a:t>
            </a:r>
            <a:r>
              <a:rPr lang="en-GB" sz="2400" dirty="0"/>
              <a:t>.  Can show </a:t>
            </a:r>
            <a:r>
              <a:rPr lang="en-GB" sz="2400" b="1" dirty="0"/>
              <a:t>internal details </a:t>
            </a:r>
            <a:r>
              <a:rPr lang="en-GB" sz="2400" dirty="0"/>
              <a:t>and technical details required by the manufacturer. </a:t>
            </a:r>
          </a:p>
          <a:p>
            <a:pPr marL="128016" lvl="1" indent="0">
              <a:buNone/>
            </a:pPr>
            <a:endParaRPr lang="en-GB" sz="2400" dirty="0"/>
          </a:p>
          <a:p>
            <a:pPr marL="128016" lvl="1" indent="0">
              <a:buNone/>
            </a:pPr>
            <a:r>
              <a:rPr lang="en-GB" sz="2400" dirty="0"/>
              <a:t>The use of </a:t>
            </a:r>
            <a:r>
              <a:rPr lang="en-GB" sz="2400" b="1" dirty="0"/>
              <a:t>symbols</a:t>
            </a:r>
            <a:r>
              <a:rPr lang="en-GB" sz="2400" dirty="0"/>
              <a:t> and </a:t>
            </a:r>
            <a:r>
              <a:rPr lang="en-GB" sz="2400" b="1" dirty="0"/>
              <a:t>standards</a:t>
            </a:r>
            <a:r>
              <a:rPr lang="en-GB" sz="2400" dirty="0"/>
              <a:t> communicates globally.</a:t>
            </a:r>
          </a:p>
          <a:p>
            <a:pPr marL="128016" lvl="1" indent="0">
              <a:buNone/>
            </a:pPr>
            <a:endParaRPr lang="en-US" sz="2400" dirty="0"/>
          </a:p>
        </p:txBody>
      </p:sp>
    </p:spTree>
    <p:extLst>
      <p:ext uri="{BB962C8B-B14F-4D97-AF65-F5344CB8AC3E}">
        <p14:creationId xmlns:p14="http://schemas.microsoft.com/office/powerpoint/2010/main" val="115160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Dimensional tolerances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PURPOSE:  </a:t>
            </a:r>
          </a:p>
          <a:p>
            <a:pPr marL="0" indent="0">
              <a:buNone/>
            </a:pPr>
            <a:r>
              <a:rPr lang="en-GB" sz="2400" dirty="0"/>
              <a:t>Dimensions are normally applied to orthographic drawings to </a:t>
            </a:r>
            <a:r>
              <a:rPr lang="en-GB" sz="2400" b="1" dirty="0"/>
              <a:t>aid manufacture and construction</a:t>
            </a:r>
            <a:r>
              <a:rPr lang="en-GB" sz="2400" dirty="0"/>
              <a:t>.  </a:t>
            </a:r>
          </a:p>
          <a:p>
            <a:pPr marL="0" indent="0">
              <a:buNone/>
            </a:pPr>
            <a:r>
              <a:rPr lang="en-GB" sz="2400" dirty="0"/>
              <a:t>Tolerances are applied to dimensions to allow </a:t>
            </a:r>
            <a:r>
              <a:rPr lang="en-GB" sz="2400" b="1" dirty="0"/>
              <a:t>acceptable variations </a:t>
            </a:r>
            <a:r>
              <a:rPr lang="en-GB" sz="2400" dirty="0"/>
              <a:t>in manufacturing dimensions.  </a:t>
            </a:r>
          </a:p>
          <a:p>
            <a:pPr marL="0" indent="0">
              <a:buNone/>
            </a:pPr>
            <a:r>
              <a:rPr lang="en-GB" sz="2400" dirty="0"/>
              <a:t>Uses </a:t>
            </a:r>
            <a:r>
              <a:rPr lang="en-GB" sz="2400" b="1" dirty="0"/>
              <a:t>symbolic language </a:t>
            </a:r>
            <a:r>
              <a:rPr lang="en-GB" sz="2400" dirty="0"/>
              <a:t>on a drawing to allow for variation on sizes. </a:t>
            </a:r>
          </a:p>
        </p:txBody>
      </p:sp>
      <p:pic>
        <p:nvPicPr>
          <p:cNvPr id="8194"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3937" y="4149080"/>
            <a:ext cx="477919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01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Dimensional tolerances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AUDIENCE:  </a:t>
            </a:r>
          </a:p>
          <a:p>
            <a:pPr lvl="1">
              <a:buFont typeface="Arial" panose="020B0604020202020204" pitchFamily="34" charset="0"/>
              <a:buChar char="•"/>
            </a:pPr>
            <a:r>
              <a:rPr lang="en-GB" sz="2400" dirty="0"/>
              <a:t>Manufacturer</a:t>
            </a:r>
          </a:p>
          <a:p>
            <a:pPr lvl="1">
              <a:buFont typeface="Arial" panose="020B0604020202020204" pitchFamily="34" charset="0"/>
              <a:buChar char="•"/>
            </a:pPr>
            <a:r>
              <a:rPr lang="en-GB" sz="2400" dirty="0"/>
              <a:t>Fitters (trades)</a:t>
            </a:r>
          </a:p>
          <a:p>
            <a:pPr lvl="1">
              <a:buFont typeface="Arial" panose="020B0604020202020204" pitchFamily="34" charset="0"/>
              <a:buChar char="•"/>
            </a:pPr>
            <a:r>
              <a:rPr lang="en-GB" sz="2400" dirty="0"/>
              <a:t>Construction trades</a:t>
            </a:r>
          </a:p>
          <a:p>
            <a:pPr lvl="1">
              <a:buFont typeface="Arial" panose="020B0604020202020204" pitchFamily="34" charset="0"/>
              <a:buChar char="•"/>
            </a:pPr>
            <a:endParaRPr lang="en-GB" sz="2400" dirty="0"/>
          </a:p>
          <a:p>
            <a:pPr marL="128016" lvl="1" indent="0">
              <a:buNone/>
            </a:pPr>
            <a:r>
              <a:rPr lang="en-GB" sz="2400" b="1" dirty="0"/>
              <a:t>BENEFIT:  </a:t>
            </a:r>
          </a:p>
          <a:p>
            <a:pPr marL="128016" lvl="1" indent="0">
              <a:buNone/>
            </a:pPr>
            <a:r>
              <a:rPr lang="en-GB" sz="2400" b="1" dirty="0"/>
              <a:t>Specifies the degree of accuracy and precision </a:t>
            </a:r>
            <a:r>
              <a:rPr lang="en-GB" sz="2400" dirty="0"/>
              <a:t>required to make the part to ensure it will function in the product.  </a:t>
            </a:r>
          </a:p>
          <a:p>
            <a:pPr marL="128016" lvl="1" indent="0">
              <a:buNone/>
            </a:pPr>
            <a:r>
              <a:rPr lang="en-GB" sz="2400" dirty="0"/>
              <a:t>A manufacturer cannot make components exactly to the sizes specified on a drawing and requires a </a:t>
            </a:r>
            <a:r>
              <a:rPr lang="en-GB" sz="2400" b="1" dirty="0"/>
              <a:t>range of acceptable variation. </a:t>
            </a:r>
          </a:p>
          <a:p>
            <a:pPr marL="128016" lvl="1" indent="0">
              <a:buNone/>
            </a:pPr>
            <a:r>
              <a:rPr lang="en-GB" sz="2400" dirty="0"/>
              <a:t>The tolerance specifies these acceptable. </a:t>
            </a:r>
          </a:p>
        </p:txBody>
      </p:sp>
    </p:spTree>
    <p:extLst>
      <p:ext uri="{BB962C8B-B14F-4D97-AF65-F5344CB8AC3E}">
        <p14:creationId xmlns:p14="http://schemas.microsoft.com/office/powerpoint/2010/main" val="1838366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Today’s Task</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pPr marL="0" indent="0">
              <a:buNone/>
            </a:pPr>
            <a:r>
              <a:rPr lang="en-GB" sz="2400" b="1" dirty="0" smtClean="0"/>
              <a:t>Create a Gantt Chart for your Project:  </a:t>
            </a:r>
          </a:p>
          <a:p>
            <a:pPr>
              <a:buFont typeface="Arial" panose="020B0604020202020204" pitchFamily="34" charset="0"/>
              <a:buChar char="•"/>
            </a:pPr>
            <a:r>
              <a:rPr lang="en-GB" sz="2400" dirty="0"/>
              <a:t> </a:t>
            </a:r>
            <a:r>
              <a:rPr lang="en-GB" sz="2400" dirty="0" smtClean="0"/>
              <a:t>Analysing the graphic brief and research (10 marks)</a:t>
            </a:r>
          </a:p>
          <a:p>
            <a:pPr>
              <a:buFont typeface="Arial" panose="020B0604020202020204" pitchFamily="34" charset="0"/>
              <a:buChar char="•"/>
            </a:pPr>
            <a:r>
              <a:rPr lang="en-GB" sz="2400" dirty="0"/>
              <a:t>Producing graphic </a:t>
            </a:r>
            <a:r>
              <a:rPr lang="en-GB" sz="2400" dirty="0" smtClean="0"/>
              <a:t>specifications (3 </a:t>
            </a:r>
            <a:r>
              <a:rPr lang="en-GB" sz="2400" dirty="0"/>
              <a:t>marks for technical graphics; 3 marks for commercial and visual </a:t>
            </a:r>
            <a:r>
              <a:rPr lang="en-GB" sz="2400" dirty="0" smtClean="0"/>
              <a:t>media graphics</a:t>
            </a:r>
            <a:r>
              <a:rPr lang="en-GB" sz="2400" dirty="0"/>
              <a:t>)</a:t>
            </a:r>
          </a:p>
          <a:p>
            <a:pPr>
              <a:buFont typeface="Arial" panose="020B0604020202020204" pitchFamily="34" charset="0"/>
              <a:buChar char="•"/>
            </a:pPr>
            <a:r>
              <a:rPr lang="en-GB" sz="2400" dirty="0"/>
              <a:t>Technical graphics preliminary planning (includes project planning and preliminary graphics) </a:t>
            </a:r>
            <a:r>
              <a:rPr lang="en-GB" sz="2400" dirty="0" smtClean="0"/>
              <a:t>(7 marks)</a:t>
            </a:r>
          </a:p>
          <a:p>
            <a:pPr>
              <a:buFont typeface="Arial" panose="020B0604020202020204" pitchFamily="34" charset="0"/>
              <a:buChar char="•"/>
            </a:pPr>
            <a:r>
              <a:rPr lang="en-GB" sz="2400" dirty="0"/>
              <a:t>Commercial and visual media graphics preliminary planning (includes project planning and preliminary graphics) </a:t>
            </a:r>
            <a:r>
              <a:rPr lang="en-GB" sz="2400" dirty="0" smtClean="0"/>
              <a:t> (7 marks)</a:t>
            </a:r>
          </a:p>
          <a:p>
            <a:pPr>
              <a:buFont typeface="Arial" panose="020B0604020202020204" pitchFamily="34" charset="0"/>
              <a:buChar char="•"/>
            </a:pPr>
            <a:r>
              <a:rPr lang="en-GB" sz="2400" dirty="0"/>
              <a:t>Graphic solution: technical </a:t>
            </a:r>
            <a:r>
              <a:rPr lang="en-GB" sz="2400" dirty="0" smtClean="0"/>
              <a:t>graphics (25 marks)</a:t>
            </a:r>
          </a:p>
          <a:p>
            <a:pPr>
              <a:buFont typeface="Arial" panose="020B0604020202020204" pitchFamily="34" charset="0"/>
              <a:buChar char="•"/>
            </a:pPr>
            <a:r>
              <a:rPr lang="en-GB" sz="2400" dirty="0"/>
              <a:t>Graphic solution: commercial and visual media </a:t>
            </a:r>
            <a:r>
              <a:rPr lang="en-GB" sz="2400" dirty="0" smtClean="0"/>
              <a:t>graphics (25 marks)</a:t>
            </a:r>
          </a:p>
          <a:p>
            <a:pPr>
              <a:buFont typeface="Arial" panose="020B0604020202020204" pitchFamily="34" charset="0"/>
              <a:buChar char="•"/>
            </a:pPr>
            <a:r>
              <a:rPr lang="en-GB" sz="2400" dirty="0"/>
              <a:t>Evaluating the solutions and the </a:t>
            </a:r>
            <a:r>
              <a:rPr lang="en-GB" sz="2400" dirty="0" smtClean="0"/>
              <a:t>process (10 marks)</a:t>
            </a:r>
            <a:endParaRPr lang="en-GB" sz="2400" b="1" dirty="0"/>
          </a:p>
        </p:txBody>
      </p:sp>
    </p:spTree>
    <p:extLst>
      <p:ext uri="{BB962C8B-B14F-4D97-AF65-F5344CB8AC3E}">
        <p14:creationId xmlns:p14="http://schemas.microsoft.com/office/powerpoint/2010/main" val="1785319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FFC000"/>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6"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Introduction to different graphic types</a:t>
            </a: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Understand and create a Gantt chart</a:t>
            </a:r>
          </a:p>
          <a:p>
            <a:pPr>
              <a:buFont typeface="Arial" panose="020B0604020202020204" pitchFamily="34" charset="0"/>
              <a:buChar char="•"/>
            </a:pPr>
            <a:r>
              <a:rPr lang="en-GB" sz="2400" dirty="0">
                <a:solidFill>
                  <a:srgbClr val="FFFFFF"/>
                </a:solidFill>
              </a:rPr>
              <a:t> State the intended audience for different graphic types</a:t>
            </a:r>
          </a:p>
          <a:p>
            <a:pPr>
              <a:buFont typeface="Arial" panose="020B0604020202020204" pitchFamily="34" charset="0"/>
              <a:buChar char="•"/>
            </a:pPr>
            <a:r>
              <a:rPr lang="en-GB" sz="2400" dirty="0">
                <a:solidFill>
                  <a:srgbClr val="FFFFFF"/>
                </a:solidFill>
              </a:rPr>
              <a:t> Explain the benefits of particular graphics</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Gantt charts are used to visually plan and allocate time to tasks which are required to be completed as part of the a project.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1750075"/>
            <a:ext cx="8676456" cy="4884322"/>
          </a:xfrm>
          <a:prstGeom prst="rect">
            <a:avLst/>
          </a:prstGeom>
        </p:spPr>
      </p:pic>
      <p:cxnSp>
        <p:nvCxnSpPr>
          <p:cNvPr id="5" name="Straight Arrow Connector 4"/>
          <p:cNvCxnSpPr/>
          <p:nvPr/>
        </p:nvCxnSpPr>
        <p:spPr>
          <a:xfrm>
            <a:off x="7020272" y="1437448"/>
            <a:ext cx="216024" cy="105544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Each individual task is given a start date and deadline for completion.  These charts allow those who are in charge of the projects to track the progress of the project ensuring that all tasks are completed on time.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8" y="2420889"/>
            <a:ext cx="7484831" cy="4213509"/>
          </a:xfrm>
          <a:prstGeom prst="rect">
            <a:avLst/>
          </a:prstGeom>
        </p:spPr>
      </p:pic>
      <p:cxnSp>
        <p:nvCxnSpPr>
          <p:cNvPr id="7" name="Straight Arrow Connector 6"/>
          <p:cNvCxnSpPr/>
          <p:nvPr/>
        </p:nvCxnSpPr>
        <p:spPr>
          <a:xfrm flipH="1">
            <a:off x="5292080" y="2420889"/>
            <a:ext cx="815294" cy="16592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58026" y="2313915"/>
            <a:ext cx="1084714" cy="15395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04143" y="2367401"/>
            <a:ext cx="272937" cy="2106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705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Gantt charts also show the sequence of tasks, the dependency of one task on another and what tasks can be undertaken concurrently.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1750075"/>
            <a:ext cx="8676456" cy="4884322"/>
          </a:xfrm>
          <a:prstGeom prst="rect">
            <a:avLst/>
          </a:prstGeom>
        </p:spPr>
      </p:pic>
      <p:cxnSp>
        <p:nvCxnSpPr>
          <p:cNvPr id="7" name="Straight Arrow Connector 6"/>
          <p:cNvCxnSpPr/>
          <p:nvPr/>
        </p:nvCxnSpPr>
        <p:spPr>
          <a:xfrm>
            <a:off x="2411760" y="3215437"/>
            <a:ext cx="216024" cy="3588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93392" y="2897353"/>
            <a:ext cx="0" cy="16117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16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You can also work out from the Gantt chart what type of workforce are needed </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1750075"/>
            <a:ext cx="8676456" cy="4884322"/>
          </a:xfrm>
          <a:prstGeom prst="rect">
            <a:avLst/>
          </a:prstGeom>
        </p:spPr>
      </p:pic>
      <p:sp>
        <p:nvSpPr>
          <p:cNvPr id="5" name="Left Brace 4"/>
          <p:cNvSpPr/>
          <p:nvPr/>
        </p:nvSpPr>
        <p:spPr>
          <a:xfrm>
            <a:off x="571500" y="3045878"/>
            <a:ext cx="444568" cy="2448272"/>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7654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AUDIENCE:  </a:t>
            </a:r>
          </a:p>
          <a:p>
            <a:pPr marL="0" indent="0">
              <a:buNone/>
            </a:pPr>
            <a:endParaRPr lang="en-GB" sz="2400" dirty="0"/>
          </a:p>
          <a:p>
            <a:pPr lvl="1">
              <a:buFont typeface="Arial" panose="020B0604020202020204" pitchFamily="34" charset="0"/>
              <a:buChar char="•"/>
            </a:pPr>
            <a:r>
              <a:rPr lang="en-GB" sz="2400" dirty="0"/>
              <a:t>Project Managers</a:t>
            </a:r>
          </a:p>
          <a:p>
            <a:pPr lvl="1">
              <a:buFont typeface="Arial" panose="020B0604020202020204" pitchFamily="34" charset="0"/>
              <a:buChar char="•"/>
            </a:pPr>
            <a:r>
              <a:rPr lang="en-GB" sz="2400" dirty="0"/>
              <a:t>Lead Designer</a:t>
            </a:r>
          </a:p>
          <a:p>
            <a:pPr lvl="1">
              <a:buFont typeface="Arial" panose="020B0604020202020204" pitchFamily="34" charset="0"/>
              <a:buChar char="•"/>
            </a:pPr>
            <a:r>
              <a:rPr lang="en-GB" sz="2400" dirty="0"/>
              <a:t>Manufacturing Engineering</a:t>
            </a:r>
          </a:p>
          <a:p>
            <a:pPr lvl="1">
              <a:buFont typeface="Arial" panose="020B0604020202020204" pitchFamily="34" charset="0"/>
              <a:buChar char="•"/>
            </a:pPr>
            <a:r>
              <a:rPr lang="en-GB" sz="2400" dirty="0" smtClean="0"/>
              <a:t>Quantity Surveyor</a:t>
            </a:r>
            <a:endParaRPr lang="en-GB" sz="2400" dirty="0"/>
          </a:p>
          <a:p>
            <a:pPr marL="0" indent="0">
              <a:buNone/>
            </a:pPr>
            <a:endParaRPr lang="en-US" sz="2400" dirty="0"/>
          </a:p>
        </p:txBody>
      </p:sp>
      <p:pic>
        <p:nvPicPr>
          <p:cNvPr id="2050" name="Picture 2" descr="http://foglampresearch.com/wp-content/uploads/2019/11/architect-and-construction-engineer-or-surveyor-D56NTZM-735x4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7613" r="12850"/>
          <a:stretch/>
        </p:blipFill>
        <p:spPr bwMode="auto">
          <a:xfrm>
            <a:off x="7773" y="3080862"/>
            <a:ext cx="4093638" cy="3777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29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BENEFITS:  </a:t>
            </a:r>
          </a:p>
          <a:p>
            <a:pPr marL="0" indent="0">
              <a:buNone/>
            </a:pPr>
            <a:endParaRPr lang="en-GB" sz="2400" b="1" dirty="0"/>
          </a:p>
          <a:p>
            <a:pPr lvl="1">
              <a:buFont typeface="Arial" panose="020B0604020202020204" pitchFamily="34" charset="0"/>
              <a:buChar char="•"/>
            </a:pPr>
            <a:r>
              <a:rPr lang="en-GB" sz="2400" dirty="0"/>
              <a:t>This visual method helps users to understand the length of time each task has in proportion to the other tasks.  </a:t>
            </a:r>
          </a:p>
          <a:p>
            <a:pPr lvl="1">
              <a:buFont typeface="Arial" panose="020B0604020202020204" pitchFamily="34" charset="0"/>
              <a:buChar char="•"/>
            </a:pPr>
            <a:r>
              <a:rPr lang="en-GB" sz="2400" dirty="0"/>
              <a:t>It also helps to minimise down time, work out man power requirements, sequence of tasks and make contingency plans.</a:t>
            </a:r>
          </a:p>
        </p:txBody>
      </p:sp>
      <p:pic>
        <p:nvPicPr>
          <p:cNvPr id="3074" name="Picture 2" descr="gantt chart exam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18" y="3808743"/>
            <a:ext cx="3777777" cy="291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16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Manual sketching</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PURPOSE:  </a:t>
            </a:r>
          </a:p>
          <a:p>
            <a:pPr marL="0" indent="0">
              <a:buNone/>
            </a:pPr>
            <a:r>
              <a:rPr lang="en-GB" sz="2400" dirty="0"/>
              <a:t>Manual sketching is a skill that is used during the </a:t>
            </a:r>
            <a:r>
              <a:rPr lang="en-GB" sz="2400" b="1" dirty="0"/>
              <a:t>preliminary phase </a:t>
            </a:r>
            <a:r>
              <a:rPr lang="en-GB" sz="2400" dirty="0"/>
              <a:t>of the design process.  </a:t>
            </a:r>
          </a:p>
          <a:p>
            <a:pPr marL="0" indent="0">
              <a:buNone/>
            </a:pPr>
            <a:r>
              <a:rPr lang="en-GB" sz="2400" dirty="0"/>
              <a:t>It enables the designer to </a:t>
            </a:r>
            <a:r>
              <a:rPr lang="en-GB" sz="2400" b="1" dirty="0"/>
              <a:t>record the ideas quickly</a:t>
            </a:r>
            <a:r>
              <a:rPr lang="en-GB" sz="2400" dirty="0"/>
              <a:t>; it is immediate.  </a:t>
            </a:r>
          </a:p>
          <a:p>
            <a:pPr marL="0" indent="0">
              <a:buNone/>
            </a:pPr>
            <a:r>
              <a:rPr lang="en-GB" sz="2400" dirty="0"/>
              <a:t>Manual sketches are also used to communicate </a:t>
            </a:r>
            <a:r>
              <a:rPr lang="en-GB" sz="2400" b="1" dirty="0"/>
              <a:t>early stages of the design process </a:t>
            </a:r>
            <a:r>
              <a:rPr lang="en-GB" sz="2400" dirty="0"/>
              <a:t>with either clients or other professionals before the time is then spent creating production or promotional materials. </a:t>
            </a:r>
          </a:p>
          <a:p>
            <a:pPr marL="0" indent="0">
              <a:buNone/>
            </a:pPr>
            <a:r>
              <a:rPr lang="en-GB" sz="2400" dirty="0"/>
              <a:t>Free-hand sketching can also be done on an </a:t>
            </a:r>
            <a:r>
              <a:rPr lang="en-GB" sz="2400" b="1" dirty="0"/>
              <a:t>electronic sketch pad </a:t>
            </a:r>
            <a:r>
              <a:rPr lang="en-GB" sz="2400" dirty="0"/>
              <a:t>which enables ease of editing, aids electronic communication and can be saved in different file formats etc. </a:t>
            </a:r>
          </a:p>
        </p:txBody>
      </p:sp>
      <p:pic>
        <p:nvPicPr>
          <p:cNvPr id="4098" name="Picture 2" descr="Manualdraf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123727"/>
            <a:ext cx="4101411" cy="273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94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255</TotalTime>
  <Words>880</Words>
  <Application>Microsoft Office PowerPoint</Application>
  <PresentationFormat>On-screen Show (4:3)</PresentationFormat>
  <Paragraphs>119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Tw Cen MT</vt:lpstr>
      <vt:lpstr>Tw Cen MT Condensed</vt:lpstr>
      <vt:lpstr>Wingdings 3</vt:lpstr>
      <vt:lpstr>Integral</vt:lpstr>
      <vt:lpstr>Advanced higher Graphic communication</vt:lpstr>
      <vt:lpstr>Learning intentions &amp; success criteria</vt:lpstr>
      <vt:lpstr>Gantt charts</vt:lpstr>
      <vt:lpstr>Gantt charts</vt:lpstr>
      <vt:lpstr>Gantt charts</vt:lpstr>
      <vt:lpstr>Gantt charts</vt:lpstr>
      <vt:lpstr>Gantt charts</vt:lpstr>
      <vt:lpstr>Gantt charts</vt:lpstr>
      <vt:lpstr>Manual sketching</vt:lpstr>
      <vt:lpstr>Manual sketching</vt:lpstr>
      <vt:lpstr>illustrations</vt:lpstr>
      <vt:lpstr>illustrations</vt:lpstr>
      <vt:lpstr>Cad production drawings</vt:lpstr>
      <vt:lpstr>Cad production drawings</vt:lpstr>
      <vt:lpstr>Orthographic projection</vt:lpstr>
      <vt:lpstr>Orthographic projection</vt:lpstr>
      <vt:lpstr>Dimensional tolerances</vt:lpstr>
      <vt:lpstr>Dimensional tolerances</vt:lpstr>
      <vt:lpstr>Today’s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27</cp:revision>
  <dcterms:created xsi:type="dcterms:W3CDTF">2020-05-18T09:31:07Z</dcterms:created>
  <dcterms:modified xsi:type="dcterms:W3CDTF">2022-08-29T08:51:08Z</dcterms:modified>
</cp:coreProperties>
</file>